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16"/>
  </p:notesMasterIdLst>
  <p:handoutMasterIdLst>
    <p:handoutMasterId r:id="rId17"/>
  </p:handoutMasterIdLst>
  <p:sldIdLst>
    <p:sldId id="269" r:id="rId6"/>
    <p:sldId id="300" r:id="rId7"/>
    <p:sldId id="292" r:id="rId8"/>
    <p:sldId id="294" r:id="rId9"/>
    <p:sldId id="293" r:id="rId10"/>
    <p:sldId id="301" r:id="rId11"/>
    <p:sldId id="295" r:id="rId12"/>
    <p:sldId id="296" r:id="rId13"/>
    <p:sldId id="298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 autoAdjust="0"/>
    <p:restoredTop sz="84878" autoAdjust="0"/>
  </p:normalViewPr>
  <p:slideViewPr>
    <p:cSldViewPr snapToGrid="0" snapToObjects="1">
      <p:cViewPr varScale="1">
        <p:scale>
          <a:sx n="95" d="100"/>
          <a:sy n="95" d="100"/>
        </p:scale>
        <p:origin x="17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7/22/21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7/22/21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95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do not hesitate to reach out to OGC or schedule a follow-up. We’re working constantly to change the landscape of location information and want to help your organization get where it needs to go.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pengis.net/de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ramullas.com/implementar-rdf-en-wordpress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://stackoverflow.com/questions/33377425/er-vs-database-schema-diagrams" TargetMode="External"/><Relationship Id="rId7" Type="http://schemas.openxmlformats.org/officeDocument/2006/relationships/hyperlink" Target="https://pixabay.com/en/document-icon-computer-web-309065/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hyperlink" Target="http://insightextractor.com/2016/07/07/reasons-developing-data-dictionary-important/" TargetMode="External"/><Relationship Id="rId4" Type="http://schemas.openxmlformats.org/officeDocument/2006/relationships/image" Target="../media/image2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0" y="21771"/>
            <a:ext cx="6411083" cy="2090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OGC Registers &amp; Definition Server</a:t>
            </a:r>
          </a:p>
          <a:p>
            <a:pPr>
              <a:lnSpc>
                <a:spcPts val="5500"/>
              </a:lnSpc>
            </a:pPr>
            <a:r>
              <a:rPr lang="en-US" sz="2000" b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Gobe</a:t>
            </a: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Hobona</a:t>
            </a: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Rob Atkinson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AC8112-4C32-1E4F-9A16-23325B0BDCAB}"/>
              </a:ext>
            </a:extLst>
          </p:cNvPr>
          <p:cNvSpPr txBox="1"/>
          <p:nvPr/>
        </p:nvSpPr>
        <p:spPr>
          <a:xfrm>
            <a:off x="0" y="2701311"/>
            <a:ext cx="1709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2021-07-22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7106AF-64C8-488C-809A-8E3053B313CF}"/>
              </a:ext>
            </a:extLst>
          </p:cNvPr>
          <p:cNvSpPr/>
          <p:nvPr/>
        </p:nvSpPr>
        <p:spPr>
          <a:xfrm>
            <a:off x="6396156" y="3068903"/>
            <a:ext cx="2368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C6F3A5-72C8-4B34-B5E8-D5C5134122F4}"/>
              </a:ext>
            </a:extLst>
          </p:cNvPr>
          <p:cNvSpPr/>
          <p:nvPr/>
        </p:nvSpPr>
        <p:spPr>
          <a:xfrm>
            <a:off x="6393145" y="4141852"/>
            <a:ext cx="289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0AD71-4323-4BB6-9918-5DD0D458AEDB}"/>
              </a:ext>
            </a:extLst>
          </p:cNvPr>
          <p:cNvSpPr txBox="1"/>
          <p:nvPr/>
        </p:nvSpPr>
        <p:spPr>
          <a:xfrm>
            <a:off x="6410667" y="4446653"/>
            <a:ext cx="33300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65+ Adopted Standards</a:t>
            </a:r>
          </a:p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300+ products with 1000+ certified implementations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1,700,000+ Operational Data Sets 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OGC Standards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A931E-6744-4E45-A638-6E03ED306DCF}"/>
              </a:ext>
            </a:extLst>
          </p:cNvPr>
          <p:cNvSpPr/>
          <p:nvPr/>
        </p:nvSpPr>
        <p:spPr>
          <a:xfrm>
            <a:off x="6372319" y="3395169"/>
            <a:ext cx="326931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120+ Innovation Initiatives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380+ Technical reports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Quarterly Tech Trends monitoring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2665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97552-9459-49DC-AA9E-DAC622D0F48D}"/>
              </a:ext>
            </a:extLst>
          </p:cNvPr>
          <p:cNvSpPr txBox="1"/>
          <p:nvPr/>
        </p:nvSpPr>
        <p:spPr>
          <a:xfrm>
            <a:off x="6393145" y="1522001"/>
            <a:ext cx="322464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500+ International Members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110+ Member Meetings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60+ Alliance and Liaison partners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50+ Standards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45+ Domain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25+ Years of Not for Profit Work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10+ Regional and Country Forums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3CE076-0250-F648-9CDD-CB0AE23EF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7"/>
            <a:ext cx="11727905" cy="5224515"/>
          </a:xfrm>
        </p:spPr>
        <p:txBody>
          <a:bodyPr/>
          <a:lstStyle/>
          <a:p>
            <a:r>
              <a:rPr lang="en-US" dirty="0"/>
              <a:t>All registers of resources under the </a:t>
            </a:r>
            <a:r>
              <a:rPr lang="en-US" dirty="0">
                <a:hlinkClick r:id="rId2"/>
              </a:rPr>
              <a:t>www.opengis.net/def</a:t>
            </a:r>
            <a:r>
              <a:rPr lang="en-US" dirty="0"/>
              <a:t> namespace are managed by the OGC Naming Authority (OGC-NA) Sub-Committee of the OGC Technical Committee.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primary role </a:t>
            </a:r>
            <a:r>
              <a:rPr lang="en-US" dirty="0"/>
              <a:t>of the OGC-NA is to ensure an orderly process for assigning URIs and URNs for OGC resources, such as OGC documents, standards, namespaces, ontologies.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548826-6C01-B744-955E-880A6B73ED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493A6A-96BF-E942-A6D3-188460140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611816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B0B68F-413A-784F-BD9F-149773D85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1509550" cy="5237962"/>
          </a:xfrm>
        </p:spPr>
        <p:txBody>
          <a:bodyPr>
            <a:normAutofit/>
          </a:bodyPr>
          <a:lstStyle/>
          <a:p>
            <a:r>
              <a:rPr lang="en-US" b="1" dirty="0"/>
              <a:t>Develop policy </a:t>
            </a:r>
            <a:r>
              <a:rPr lang="en-US" dirty="0"/>
              <a:t>on the assignment of URIs and URNs for OGC resources, such as OGC documents, standards, namespaces, ontologies;</a:t>
            </a:r>
          </a:p>
          <a:p>
            <a:r>
              <a:rPr lang="en-US" b="1" dirty="0"/>
              <a:t>Serve as the control body </a:t>
            </a:r>
            <a:r>
              <a:rPr lang="en-US" dirty="0"/>
              <a:t>for URIs and URNs of OGC resources, a role defined in ISO 19135:2015.</a:t>
            </a:r>
          </a:p>
          <a:p>
            <a:r>
              <a:rPr lang="en-US" b="1" dirty="0"/>
              <a:t>Manage or delegate </a:t>
            </a:r>
            <a:r>
              <a:rPr lang="en-US" dirty="0"/>
              <a:t>the management of change control facilities for URIs and URNs of OGC resources</a:t>
            </a:r>
          </a:p>
          <a:p>
            <a:r>
              <a:rPr lang="en-US" b="1" dirty="0"/>
              <a:t>Establish liaisons </a:t>
            </a:r>
            <a:r>
              <a:rPr lang="en-US" dirty="0"/>
              <a:t>with authoritative sources of URIs and URNs that are used by OGC standards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C93BA-80B5-434B-9AB9-8AB8E4A39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890B58-EB90-FA40-907D-D7DF13869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the OGC Naming Authority</a:t>
            </a:r>
          </a:p>
        </p:txBody>
      </p:sp>
    </p:spTree>
    <p:extLst>
      <p:ext uri="{BB962C8B-B14F-4D97-AF65-F5344CB8AC3E}">
        <p14:creationId xmlns:p14="http://schemas.microsoft.com/office/powerpoint/2010/main" val="4032004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6F5521-6C9D-DC4F-A10D-3E063484D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1714458" cy="5211068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Documents</a:t>
            </a:r>
            <a:r>
              <a:rPr lang="en-US" dirty="0"/>
              <a:t>: OGC publications such as standards, engineering reports and best practice documents. These will be registered by OGC staff during the publication process.</a:t>
            </a:r>
          </a:p>
          <a:p>
            <a:r>
              <a:rPr lang="en-US" b="1" dirty="0"/>
              <a:t>Namespaces</a:t>
            </a:r>
            <a:r>
              <a:rPr lang="en-US" dirty="0"/>
              <a:t>: A collection of uniquely-assigned identifiers.</a:t>
            </a:r>
          </a:p>
          <a:p>
            <a:r>
              <a:rPr lang="en-US" b="1" dirty="0"/>
              <a:t>Controlled lists</a:t>
            </a:r>
            <a:r>
              <a:rPr lang="en-US" dirty="0"/>
              <a:t>: A list of terms used to control terminology. This may include </a:t>
            </a:r>
            <a:r>
              <a:rPr lang="en-US" dirty="0" err="1"/>
              <a:t>codelists</a:t>
            </a:r>
            <a:r>
              <a:rPr lang="en-US" dirty="0"/>
              <a:t>.</a:t>
            </a:r>
          </a:p>
          <a:p>
            <a:r>
              <a:rPr lang="en-US" b="1" dirty="0"/>
              <a:t>Authority files</a:t>
            </a:r>
            <a:r>
              <a:rPr lang="en-US" dirty="0"/>
              <a:t>: A set of established names or headings and cross-references to the preferred form from variant or alternate forms.</a:t>
            </a:r>
          </a:p>
          <a:p>
            <a:r>
              <a:rPr lang="en-US" b="1" dirty="0"/>
              <a:t>Ontologies</a:t>
            </a:r>
            <a:r>
              <a:rPr lang="en-US" dirty="0"/>
              <a:t>: A formal specification of concrete or abstract things, and the relationships among them, in a prescribed domain of knowledge (based on the definition in ISO/IEC 19763-1:2015)</a:t>
            </a:r>
          </a:p>
          <a:p>
            <a:r>
              <a:rPr lang="en-US" b="1" dirty="0"/>
              <a:t>Alphanumeric classification schemes</a:t>
            </a:r>
            <a:r>
              <a:rPr lang="en-US" dirty="0"/>
              <a:t>: Controlled codes (letters or numbers, or both letters and numbers) that represent concepts or headings.</a:t>
            </a:r>
          </a:p>
          <a:p>
            <a:r>
              <a:rPr lang="en-US" b="1" dirty="0"/>
              <a:t>Thesauri</a:t>
            </a:r>
            <a:r>
              <a:rPr lang="en-US" dirty="0"/>
              <a:t>: A controlled and structured vocabulary in which concepts are represented by terms, organized so that relationships between concepts are made explicit, and preferred terms are accompanied by lead-in entries for synonyms or quasi-synonyms (based on the ISO definition in ISO 25964-1:2011)</a:t>
            </a:r>
          </a:p>
          <a:p>
            <a:r>
              <a:rPr lang="en-US" b="1" dirty="0"/>
              <a:t>Normative elements in OGC standards</a:t>
            </a:r>
            <a:r>
              <a:rPr lang="en-US" dirty="0"/>
              <a:t>, according to the provisions of the OGC modular specification policy and the associated name type specification. 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CC329C-3241-EF4B-B038-E8976D838D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19A1DD-6449-6E4F-80E2-81F308D72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Resources in the Registers</a:t>
            </a:r>
          </a:p>
        </p:txBody>
      </p:sp>
    </p:spTree>
    <p:extLst>
      <p:ext uri="{BB962C8B-B14F-4D97-AF65-F5344CB8AC3E}">
        <p14:creationId xmlns:p14="http://schemas.microsoft.com/office/powerpoint/2010/main" val="4201933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9BF35B-6A12-F946-8FE6-F1446F6A52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3FF49E-ADDB-754F-AB1D-16E631200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 Process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76429DFC-EEE1-F74E-AD8A-FBDBD8FAA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22" y="985371"/>
            <a:ext cx="10641853" cy="542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93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137B0F-EAB8-BB4E-90B0-462D4DEC6C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33E978-E5E4-8449-A53A-BAE583970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Submit Proposals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0A82ED7-5505-6D4D-9C30-749C1F633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6" y="981636"/>
            <a:ext cx="9658398" cy="5213458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B58D8C7-3915-6247-8688-273CD2B5C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564" y="1951727"/>
            <a:ext cx="9518436" cy="490627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0256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8156C2-85B1-094F-956C-E446677C70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61391F-0818-054C-9326-4141B63EF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 Introduction to the OGC Definitions Server</a:t>
            </a:r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22B51748-9A94-3244-8D7C-2E2697695DA5}"/>
              </a:ext>
            </a:extLst>
          </p:cNvPr>
          <p:cNvSpPr/>
          <p:nvPr/>
        </p:nvSpPr>
        <p:spPr>
          <a:xfrm>
            <a:off x="10759077" y="1137121"/>
            <a:ext cx="1135117" cy="1103586"/>
          </a:xfrm>
          <a:prstGeom prst="foldedCorner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Sensor Models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3B6BA0-4C6F-2144-BD37-B58ECE05BFBA}"/>
              </a:ext>
            </a:extLst>
          </p:cNvPr>
          <p:cNvSpPr/>
          <p:nvPr/>
        </p:nvSpPr>
        <p:spPr>
          <a:xfrm>
            <a:off x="4720282" y="2644346"/>
            <a:ext cx="3237470" cy="199053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Definitions Server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21DB2F-F9F9-D948-B0C9-F7D82DE08C93}"/>
              </a:ext>
            </a:extLst>
          </p:cNvPr>
          <p:cNvSpPr/>
          <p:nvPr/>
        </p:nvSpPr>
        <p:spPr>
          <a:xfrm>
            <a:off x="461319" y="1153298"/>
            <a:ext cx="1985319" cy="104620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OGC APIs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D93A3E-630F-CB44-88F6-0859C1934573}"/>
              </a:ext>
            </a:extLst>
          </p:cNvPr>
          <p:cNvSpPr/>
          <p:nvPr/>
        </p:nvSpPr>
        <p:spPr>
          <a:xfrm>
            <a:off x="9908875" y="5197776"/>
            <a:ext cx="1985319" cy="104620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Sensor Webs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EBCC65-F5D6-FA4B-BEE4-1AFD22FA2CFE}"/>
              </a:ext>
            </a:extLst>
          </p:cNvPr>
          <p:cNvSpPr/>
          <p:nvPr/>
        </p:nvSpPr>
        <p:spPr>
          <a:xfrm>
            <a:off x="461318" y="5272217"/>
            <a:ext cx="1985319" cy="104620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OGC Web Services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8D55E4D-D189-5D4F-947C-FB81A7E56309}"/>
              </a:ext>
            </a:extLst>
          </p:cNvPr>
          <p:cNvCxnSpPr>
            <a:cxnSpLocks/>
            <a:stCxn id="7" idx="1"/>
            <a:endCxn id="8" idx="3"/>
          </p:cNvCxnSpPr>
          <p:nvPr/>
        </p:nvCxnSpPr>
        <p:spPr>
          <a:xfrm flipH="1" flipV="1">
            <a:off x="2446638" y="1676401"/>
            <a:ext cx="2273644" cy="196321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0C42FF7-2C11-8245-8553-88D8486A6452}"/>
              </a:ext>
            </a:extLst>
          </p:cNvPr>
          <p:cNvSpPr txBox="1"/>
          <p:nvPr/>
        </p:nvSpPr>
        <p:spPr>
          <a:xfrm rot="2516225">
            <a:off x="2702713" y="2289290"/>
            <a:ext cx="197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 relation types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37626A-7369-FD4E-9CE1-E4EE22EB3954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7957752" y="3639611"/>
            <a:ext cx="1951123" cy="208126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F27273-3F06-A942-90A3-266EF3D2BA28}"/>
              </a:ext>
            </a:extLst>
          </p:cNvPr>
          <p:cNvSpPr txBox="1"/>
          <p:nvPr/>
        </p:nvSpPr>
        <p:spPr>
          <a:xfrm rot="2789016">
            <a:off x="7880674" y="4394300"/>
            <a:ext cx="2164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Concept definitions</a:t>
            </a:r>
          </a:p>
          <a:p>
            <a:pPr algn="ctr"/>
            <a:r>
              <a:rPr lang="en-US" dirty="0"/>
              <a:t>CRS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6990D5-00B3-1F4B-A2F4-3212BA02207D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446637" y="3639611"/>
            <a:ext cx="2273645" cy="215570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787CB8E-66FA-4B4A-AA64-802A0DCA31AA}"/>
              </a:ext>
            </a:extLst>
          </p:cNvPr>
          <p:cNvSpPr txBox="1"/>
          <p:nvPr/>
        </p:nvSpPr>
        <p:spPr>
          <a:xfrm rot="2516225">
            <a:off x="2446442" y="2604329"/>
            <a:ext cx="197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CRS &amp; Media Types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218EA3-9551-3D40-A158-07524736374D}"/>
              </a:ext>
            </a:extLst>
          </p:cNvPr>
          <p:cNvSpPr txBox="1"/>
          <p:nvPr/>
        </p:nvSpPr>
        <p:spPr>
          <a:xfrm rot="18732466">
            <a:off x="2583131" y="4760159"/>
            <a:ext cx="197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Media Types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091546-2F37-0D4F-9B7E-0F632BFEFA37}"/>
              </a:ext>
            </a:extLst>
          </p:cNvPr>
          <p:cNvSpPr txBox="1"/>
          <p:nvPr/>
        </p:nvSpPr>
        <p:spPr>
          <a:xfrm rot="19064235">
            <a:off x="2512612" y="4760158"/>
            <a:ext cx="101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42E26E-AD64-D24D-85ED-66359E599644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 flipV="1">
            <a:off x="7957752" y="1688914"/>
            <a:ext cx="2801325" cy="195069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lded Corner 19">
            <a:extLst>
              <a:ext uri="{FF2B5EF4-FFF2-40B4-BE49-F238E27FC236}">
                <a16:creationId xmlns:a16="http://schemas.microsoft.com/office/drawing/2014/main" id="{BF8970C3-BF39-844B-9A6A-624ACC6AB9AF}"/>
              </a:ext>
            </a:extLst>
          </p:cNvPr>
          <p:cNvSpPr/>
          <p:nvPr/>
        </p:nvSpPr>
        <p:spPr>
          <a:xfrm>
            <a:off x="548621" y="3054791"/>
            <a:ext cx="1135117" cy="1103586"/>
          </a:xfrm>
          <a:prstGeom prst="foldedCorner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Encodings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0CD81C0-F461-B34E-A424-1F8BAD1AE406}"/>
              </a:ext>
            </a:extLst>
          </p:cNvPr>
          <p:cNvCxnSpPr>
            <a:cxnSpLocks/>
            <a:stCxn id="7" idx="1"/>
            <a:endCxn id="20" idx="3"/>
          </p:cNvCxnSpPr>
          <p:nvPr/>
        </p:nvCxnSpPr>
        <p:spPr>
          <a:xfrm flipH="1" flipV="1">
            <a:off x="1683738" y="3606584"/>
            <a:ext cx="3036544" cy="3302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8E56EA8-BD71-4342-9EDD-EEA341502B62}"/>
              </a:ext>
            </a:extLst>
          </p:cNvPr>
          <p:cNvSpPr txBox="1"/>
          <p:nvPr/>
        </p:nvSpPr>
        <p:spPr>
          <a:xfrm>
            <a:off x="2234915" y="3270617"/>
            <a:ext cx="101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CRS</a:t>
            </a:r>
          </a:p>
        </p:txBody>
      </p:sp>
      <p:sp>
        <p:nvSpPr>
          <p:cNvPr id="23" name="Folded Corner 22">
            <a:extLst>
              <a:ext uri="{FF2B5EF4-FFF2-40B4-BE49-F238E27FC236}">
                <a16:creationId xmlns:a16="http://schemas.microsoft.com/office/drawing/2014/main" id="{C4642CDC-0C37-A14E-8878-3FE03187899F}"/>
              </a:ext>
            </a:extLst>
          </p:cNvPr>
          <p:cNvSpPr/>
          <p:nvPr/>
        </p:nvSpPr>
        <p:spPr>
          <a:xfrm>
            <a:off x="10759078" y="3051920"/>
            <a:ext cx="1135117" cy="1103586"/>
          </a:xfrm>
          <a:prstGeom prst="foldedCorner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Standards &amp; Profiles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AAD4440-FF79-DB4F-88E5-AA3437C01BC7}"/>
              </a:ext>
            </a:extLst>
          </p:cNvPr>
          <p:cNvCxnSpPr>
            <a:cxnSpLocks/>
            <a:stCxn id="7" idx="3"/>
            <a:endCxn id="23" idx="1"/>
          </p:cNvCxnSpPr>
          <p:nvPr/>
        </p:nvCxnSpPr>
        <p:spPr>
          <a:xfrm flipV="1">
            <a:off x="7957752" y="3603713"/>
            <a:ext cx="2801326" cy="3589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ECEBDF3-DF73-154B-A8C1-C720F1AC5E8B}"/>
              </a:ext>
            </a:extLst>
          </p:cNvPr>
          <p:cNvSpPr txBox="1"/>
          <p:nvPr/>
        </p:nvSpPr>
        <p:spPr>
          <a:xfrm rot="19425601">
            <a:off x="8879268" y="2103103"/>
            <a:ext cx="140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Parameters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598C65-009D-6E48-9FC4-D466608E044F}"/>
              </a:ext>
            </a:extLst>
          </p:cNvPr>
          <p:cNvSpPr txBox="1"/>
          <p:nvPr/>
        </p:nvSpPr>
        <p:spPr>
          <a:xfrm>
            <a:off x="8588265" y="3270617"/>
            <a:ext cx="198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Cross references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8702BE-1992-2F4A-8914-37ADE2A4C772}"/>
              </a:ext>
            </a:extLst>
          </p:cNvPr>
          <p:cNvSpPr/>
          <p:nvPr/>
        </p:nvSpPr>
        <p:spPr>
          <a:xfrm>
            <a:off x="4819134" y="3270617"/>
            <a:ext cx="1421026" cy="6217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419AB7-A98B-F648-BECE-D1546A066A2F}"/>
              </a:ext>
            </a:extLst>
          </p:cNvPr>
          <p:cNvSpPr/>
          <p:nvPr/>
        </p:nvSpPr>
        <p:spPr>
          <a:xfrm>
            <a:off x="6453826" y="3270617"/>
            <a:ext cx="1421025" cy="6217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Inference Engine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DDC21F2-251B-9944-A075-E862788D7EB9}"/>
              </a:ext>
            </a:extLst>
          </p:cNvPr>
          <p:cNvSpPr/>
          <p:nvPr/>
        </p:nvSpPr>
        <p:spPr>
          <a:xfrm>
            <a:off x="4795694" y="3976429"/>
            <a:ext cx="1444466" cy="6217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Content Management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F31F54D-BF4D-A14E-B9E5-2FD91798305B}"/>
              </a:ext>
            </a:extLst>
          </p:cNvPr>
          <p:cNvSpPr/>
          <p:nvPr/>
        </p:nvSpPr>
        <p:spPr>
          <a:xfrm>
            <a:off x="6453826" y="3976429"/>
            <a:ext cx="1421026" cy="6217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CRS Resolver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FEC4F4-999C-AD43-9334-F7B3AD2C8208}"/>
              </a:ext>
            </a:extLst>
          </p:cNvPr>
          <p:cNvSpPr txBox="1"/>
          <p:nvPr/>
        </p:nvSpPr>
        <p:spPr>
          <a:xfrm>
            <a:off x="1933825" y="3634337"/>
            <a:ext cx="2023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Concept definitions</a:t>
            </a:r>
          </a:p>
        </p:txBody>
      </p:sp>
    </p:spTree>
    <p:extLst>
      <p:ext uri="{BB962C8B-B14F-4D97-AF65-F5344CB8AC3E}">
        <p14:creationId xmlns:p14="http://schemas.microsoft.com/office/powerpoint/2010/main" val="418780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B0C1D-443E-EB4B-86D8-E121C94846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C23089-911D-2447-9182-3404BC8AF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Automation</a:t>
            </a:r>
          </a:p>
        </p:txBody>
      </p:sp>
      <p:sp>
        <p:nvSpPr>
          <p:cNvPr id="5" name="Rectangle: Rounded Corners 2">
            <a:extLst>
              <a:ext uri="{FF2B5EF4-FFF2-40B4-BE49-F238E27FC236}">
                <a16:creationId xmlns:a16="http://schemas.microsoft.com/office/drawing/2014/main" id="{B48DA702-935B-5349-B1D9-EABF46897B2E}"/>
              </a:ext>
            </a:extLst>
          </p:cNvPr>
          <p:cNvSpPr/>
          <p:nvPr/>
        </p:nvSpPr>
        <p:spPr>
          <a:xfrm>
            <a:off x="566773" y="2650013"/>
            <a:ext cx="6308330" cy="155797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B41604D7-58D1-0B49-92B3-5A27EE8594A1}"/>
              </a:ext>
            </a:extLst>
          </p:cNvPr>
          <p:cNvSpPr txBox="1">
            <a:spLocks/>
          </p:cNvSpPr>
          <p:nvPr/>
        </p:nvSpPr>
        <p:spPr>
          <a:xfrm>
            <a:off x="11050588" y="6545263"/>
            <a:ext cx="1141412" cy="2841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kern="120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FFBB97-7D0D-254B-8D4D-CAA6D6D43200}" type="slidenum">
              <a:rPr lang="en-PL" smtClean="0"/>
              <a:pPr/>
              <a:t>8</a:t>
            </a:fld>
            <a:endParaRPr lang="en-PL"/>
          </a:p>
        </p:txBody>
      </p:sp>
      <p:sp>
        <p:nvSpPr>
          <p:cNvPr id="7" name="Flowchart: Multidocument 120">
            <a:extLst>
              <a:ext uri="{FF2B5EF4-FFF2-40B4-BE49-F238E27FC236}">
                <a16:creationId xmlns:a16="http://schemas.microsoft.com/office/drawing/2014/main" id="{18C4DA62-46A5-1A46-9B25-5D45E9AFA269}"/>
              </a:ext>
            </a:extLst>
          </p:cNvPr>
          <p:cNvSpPr/>
          <p:nvPr/>
        </p:nvSpPr>
        <p:spPr>
          <a:xfrm>
            <a:off x="153890" y="1385979"/>
            <a:ext cx="1284514" cy="914400"/>
          </a:xfrm>
          <a:prstGeom prst="flowChartMultidocumen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 commits</a:t>
            </a:r>
            <a:endParaRPr lang="en-AU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6BBF8F6-0166-224D-9E8B-05481C4E1CB4}"/>
              </a:ext>
            </a:extLst>
          </p:cNvPr>
          <p:cNvSpPr/>
          <p:nvPr/>
        </p:nvSpPr>
        <p:spPr>
          <a:xfrm>
            <a:off x="1861457" y="1389472"/>
            <a:ext cx="14478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 Action</a:t>
            </a:r>
            <a:endParaRPr lang="en-AU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61884B3-967C-2F4B-AB74-96E4BBEE448A}"/>
              </a:ext>
            </a:extLst>
          </p:cNvPr>
          <p:cNvSpPr/>
          <p:nvPr/>
        </p:nvSpPr>
        <p:spPr>
          <a:xfrm>
            <a:off x="3844148" y="1331551"/>
            <a:ext cx="1567542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script</a:t>
            </a:r>
            <a:endParaRPr lang="en-AU" dirty="0"/>
          </a:p>
        </p:txBody>
      </p:sp>
      <p:sp>
        <p:nvSpPr>
          <p:cNvPr id="10" name="Flowchart: Multidocument 124">
            <a:extLst>
              <a:ext uri="{FF2B5EF4-FFF2-40B4-BE49-F238E27FC236}">
                <a16:creationId xmlns:a16="http://schemas.microsoft.com/office/drawing/2014/main" id="{6A456B80-C72F-D547-8003-1F90A550DAB0}"/>
              </a:ext>
            </a:extLst>
          </p:cNvPr>
          <p:cNvSpPr/>
          <p:nvPr/>
        </p:nvSpPr>
        <p:spPr>
          <a:xfrm>
            <a:off x="9149930" y="2755590"/>
            <a:ext cx="1284514" cy="914400"/>
          </a:xfrm>
          <a:prstGeom prst="flowChartMultidocumen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 commits</a:t>
            </a:r>
            <a:endParaRPr lang="en-AU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1C16F85-2337-1F44-B477-5171BCBCA4C1}"/>
              </a:ext>
            </a:extLst>
          </p:cNvPr>
          <p:cNvSpPr/>
          <p:nvPr/>
        </p:nvSpPr>
        <p:spPr>
          <a:xfrm>
            <a:off x="1077686" y="2852056"/>
            <a:ext cx="1567542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entail</a:t>
            </a:r>
            <a:endParaRPr lang="en-AU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8734E13-0303-C045-A4E8-023B924091AE}"/>
              </a:ext>
            </a:extLst>
          </p:cNvPr>
          <p:cNvSpPr/>
          <p:nvPr/>
        </p:nvSpPr>
        <p:spPr>
          <a:xfrm>
            <a:off x="7134706" y="4329853"/>
            <a:ext cx="1567542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push</a:t>
            </a:r>
            <a:endParaRPr lang="en-AU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33CD9D-22E9-7D45-A4C9-57800C275CAC}"/>
              </a:ext>
            </a:extLst>
          </p:cNvPr>
          <p:cNvSpPr/>
          <p:nvPr/>
        </p:nvSpPr>
        <p:spPr>
          <a:xfrm>
            <a:off x="2937167" y="2852056"/>
            <a:ext cx="1567542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validate</a:t>
            </a:r>
            <a:endParaRPr lang="en-AU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59896A-DB54-2749-A070-B86C6B084905}"/>
              </a:ext>
            </a:extLst>
          </p:cNvPr>
          <p:cNvSpPr/>
          <p:nvPr/>
        </p:nvSpPr>
        <p:spPr>
          <a:xfrm>
            <a:off x="4796647" y="2852056"/>
            <a:ext cx="1789209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Annotate </a:t>
            </a:r>
            <a:r>
              <a:rPr lang="en-US" sz="1400" dirty="0"/>
              <a:t>conformance</a:t>
            </a:r>
            <a:endParaRPr lang="en-AU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D154A79-8074-B146-BA33-A04687B4C264}"/>
              </a:ext>
            </a:extLst>
          </p:cNvPr>
          <p:cNvSpPr/>
          <p:nvPr/>
        </p:nvSpPr>
        <p:spPr>
          <a:xfrm>
            <a:off x="7023873" y="2852056"/>
            <a:ext cx="1789209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serialize</a:t>
            </a:r>
            <a:endParaRPr lang="en-AU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59FE826-2580-4A43-BC13-199E616B4C24}"/>
              </a:ext>
            </a:extLst>
          </p:cNvPr>
          <p:cNvCxnSpPr>
            <a:cxnSpLocks/>
            <a:stCxn id="7" idx="3"/>
            <a:endCxn id="8" idx="2"/>
          </p:cNvCxnSpPr>
          <p:nvPr/>
        </p:nvCxnSpPr>
        <p:spPr>
          <a:xfrm>
            <a:off x="1438404" y="1843179"/>
            <a:ext cx="423053" cy="3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AA50B7B-2948-DE44-8F09-EA158ED11D98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3309257" y="1788751"/>
            <a:ext cx="534891" cy="57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4E86AC2-5303-2449-ADB2-7DD81F4A553E}"/>
              </a:ext>
            </a:extLst>
          </p:cNvPr>
          <p:cNvCxnSpPr>
            <a:stCxn id="9" idx="4"/>
            <a:endCxn id="11" idx="0"/>
          </p:cNvCxnSpPr>
          <p:nvPr/>
        </p:nvCxnSpPr>
        <p:spPr>
          <a:xfrm flipH="1">
            <a:off x="1861457" y="2245951"/>
            <a:ext cx="2766462" cy="60610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33CEE8D-5260-5C47-ABA3-143F82DE17A8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>
            <a:off x="2645228" y="3309256"/>
            <a:ext cx="2919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1A83BBD-C021-744F-B6FA-7F1829CA6171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>
            <a:off x="4504709" y="3309256"/>
            <a:ext cx="291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2F2CC9-9AD5-6F46-AB46-82969F9EB1BC}"/>
              </a:ext>
            </a:extLst>
          </p:cNvPr>
          <p:cNvCxnSpPr>
            <a:cxnSpLocks/>
            <a:stCxn id="14" idx="6"/>
            <a:endCxn id="15" idx="2"/>
          </p:cNvCxnSpPr>
          <p:nvPr/>
        </p:nvCxnSpPr>
        <p:spPr>
          <a:xfrm>
            <a:off x="6585856" y="3309256"/>
            <a:ext cx="4380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0D87037-EBC8-444D-92E3-2CE5EB1A5EFF}"/>
              </a:ext>
            </a:extLst>
          </p:cNvPr>
          <p:cNvCxnSpPr>
            <a:cxnSpLocks/>
            <a:stCxn id="15" idx="6"/>
            <a:endCxn id="10" idx="1"/>
          </p:cNvCxnSpPr>
          <p:nvPr/>
        </p:nvCxnSpPr>
        <p:spPr>
          <a:xfrm flipV="1">
            <a:off x="8813082" y="3212790"/>
            <a:ext cx="336848" cy="96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5D50DEF-03B3-484C-9147-9DE224A03AFE}"/>
              </a:ext>
            </a:extLst>
          </p:cNvPr>
          <p:cNvCxnSpPr>
            <a:cxnSpLocks/>
            <a:stCxn id="15" idx="4"/>
            <a:endCxn id="12" idx="0"/>
          </p:cNvCxnSpPr>
          <p:nvPr/>
        </p:nvCxnSpPr>
        <p:spPr>
          <a:xfrm flipH="1">
            <a:off x="7918477" y="3766456"/>
            <a:ext cx="1" cy="56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CC21233-4A16-5F40-AFAB-4A15074C5DDD}"/>
              </a:ext>
            </a:extLst>
          </p:cNvPr>
          <p:cNvCxnSpPr>
            <a:cxnSpLocks/>
            <a:stCxn id="12" idx="6"/>
            <a:endCxn id="26" idx="2"/>
          </p:cNvCxnSpPr>
          <p:nvPr/>
        </p:nvCxnSpPr>
        <p:spPr>
          <a:xfrm>
            <a:off x="8702248" y="4787053"/>
            <a:ext cx="494687" cy="2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92BD532-8B70-5947-9571-1FC0E7A0DED9}"/>
              </a:ext>
            </a:extLst>
          </p:cNvPr>
          <p:cNvGrpSpPr/>
          <p:nvPr/>
        </p:nvGrpSpPr>
        <p:grpSpPr>
          <a:xfrm>
            <a:off x="9196935" y="4131127"/>
            <a:ext cx="1091552" cy="1317172"/>
            <a:chOff x="8884473" y="4027715"/>
            <a:chExt cx="1567542" cy="1981202"/>
          </a:xfrm>
        </p:grpSpPr>
        <p:sp>
          <p:nvSpPr>
            <p:cNvPr id="26" name="Cylinder 166">
              <a:extLst>
                <a:ext uri="{FF2B5EF4-FFF2-40B4-BE49-F238E27FC236}">
                  <a16:creationId xmlns:a16="http://schemas.microsoft.com/office/drawing/2014/main" id="{E3E969C7-9EAC-974B-A33B-B519AC342523}"/>
                </a:ext>
              </a:extLst>
            </p:cNvPr>
            <p:cNvSpPr/>
            <p:nvPr/>
          </p:nvSpPr>
          <p:spPr>
            <a:xfrm>
              <a:off x="8884473" y="4027715"/>
              <a:ext cx="1567542" cy="1981202"/>
            </a:xfrm>
            <a:prstGeom prst="can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7" name="Picture 26" descr="Icon&#10;&#10;Description automatically generated">
              <a:extLst>
                <a:ext uri="{FF2B5EF4-FFF2-40B4-BE49-F238E27FC236}">
                  <a16:creationId xmlns:a16="http://schemas.microsoft.com/office/drawing/2014/main" id="{1E0D77EC-F5A6-854E-92D6-E874E4BE8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9199590" y="4566216"/>
              <a:ext cx="827643" cy="904200"/>
            </a:xfrm>
            <a:prstGeom prst="rect">
              <a:avLst/>
            </a:prstGeom>
          </p:spPr>
        </p:pic>
      </p:grpSp>
      <p:sp>
        <p:nvSpPr>
          <p:cNvPr id="28" name="Rectangle: Rounded Corners 171">
            <a:extLst>
              <a:ext uri="{FF2B5EF4-FFF2-40B4-BE49-F238E27FC236}">
                <a16:creationId xmlns:a16="http://schemas.microsoft.com/office/drawing/2014/main" id="{7DCB6A84-F6B0-2B4F-A61D-3653BB4E7C61}"/>
              </a:ext>
            </a:extLst>
          </p:cNvPr>
          <p:cNvSpPr/>
          <p:nvPr/>
        </p:nvSpPr>
        <p:spPr>
          <a:xfrm>
            <a:off x="10840682" y="1992086"/>
            <a:ext cx="1179606" cy="4038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Linked </a:t>
            </a:r>
          </a:p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(views and redirects)</a:t>
            </a:r>
            <a:endParaRPr lang="en-AU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4CF75BF-EE30-744A-9159-0D4A89BAB600}"/>
              </a:ext>
            </a:extLst>
          </p:cNvPr>
          <p:cNvCxnSpPr>
            <a:stCxn id="10" idx="3"/>
          </p:cNvCxnSpPr>
          <p:nvPr/>
        </p:nvCxnSpPr>
        <p:spPr>
          <a:xfrm>
            <a:off x="10434444" y="3212790"/>
            <a:ext cx="4062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46D1205-DBA9-DF49-AD96-11F1344107BF}"/>
              </a:ext>
            </a:extLst>
          </p:cNvPr>
          <p:cNvCxnSpPr>
            <a:cxnSpLocks/>
            <a:stCxn id="26" idx="4"/>
          </p:cNvCxnSpPr>
          <p:nvPr/>
        </p:nvCxnSpPr>
        <p:spPr>
          <a:xfrm>
            <a:off x="10288487" y="4789713"/>
            <a:ext cx="5521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Curved Down 9">
            <a:extLst>
              <a:ext uri="{FF2B5EF4-FFF2-40B4-BE49-F238E27FC236}">
                <a16:creationId xmlns:a16="http://schemas.microsoft.com/office/drawing/2014/main" id="{414DA2B3-5C8D-E64C-9978-AF7D8CC194FB}"/>
              </a:ext>
            </a:extLst>
          </p:cNvPr>
          <p:cNvSpPr/>
          <p:nvPr/>
        </p:nvSpPr>
        <p:spPr>
          <a:xfrm rot="10800000">
            <a:off x="2159816" y="4246289"/>
            <a:ext cx="2620492" cy="73152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484619-C7BA-B541-82B7-16E54533077C}"/>
              </a:ext>
            </a:extLst>
          </p:cNvPr>
          <p:cNvSpPr txBox="1"/>
          <p:nvPr/>
        </p:nvSpPr>
        <p:spPr>
          <a:xfrm>
            <a:off x="796147" y="3838655"/>
            <a:ext cx="3412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LOOP PER PROFILE PER “DOMAIN”</a:t>
            </a:r>
            <a:endParaRPr lang="en-AU" dirty="0"/>
          </a:p>
        </p:txBody>
      </p:sp>
      <p:sp>
        <p:nvSpPr>
          <p:cNvPr id="33" name="Flowchart: Document 12">
            <a:extLst>
              <a:ext uri="{FF2B5EF4-FFF2-40B4-BE49-F238E27FC236}">
                <a16:creationId xmlns:a16="http://schemas.microsoft.com/office/drawing/2014/main" id="{C4A74046-9686-E040-B86E-E50B22AFC0B6}"/>
              </a:ext>
            </a:extLst>
          </p:cNvPr>
          <p:cNvSpPr/>
          <p:nvPr/>
        </p:nvSpPr>
        <p:spPr>
          <a:xfrm>
            <a:off x="6028292" y="1174897"/>
            <a:ext cx="3418761" cy="834048"/>
          </a:xfrm>
          <a:prstGeom prst="flowChart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[Domain, ordered profile list]*</a:t>
            </a:r>
            <a:endParaRPr lang="en-AU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F09E4B2-F3D6-7942-A299-D26A3472D790}"/>
              </a:ext>
            </a:extLst>
          </p:cNvPr>
          <p:cNvCxnSpPr>
            <a:cxnSpLocks/>
            <a:stCxn id="33" idx="1"/>
            <a:endCxn id="9" idx="6"/>
          </p:cNvCxnSpPr>
          <p:nvPr/>
        </p:nvCxnSpPr>
        <p:spPr>
          <a:xfrm flipH="1">
            <a:off x="5411690" y="1591921"/>
            <a:ext cx="616602" cy="19683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Flowchart: Document 24">
            <a:extLst>
              <a:ext uri="{FF2B5EF4-FFF2-40B4-BE49-F238E27FC236}">
                <a16:creationId xmlns:a16="http://schemas.microsoft.com/office/drawing/2014/main" id="{2BB9EED6-3B2A-9943-A874-2AC8C26BBF0F}"/>
              </a:ext>
            </a:extLst>
          </p:cNvPr>
          <p:cNvSpPr/>
          <p:nvPr/>
        </p:nvSpPr>
        <p:spPr>
          <a:xfrm>
            <a:off x="734687" y="5572092"/>
            <a:ext cx="1642438" cy="879871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SHACL Profile</a:t>
            </a:r>
          </a:p>
          <a:p>
            <a:pPr algn="ctr"/>
            <a:r>
              <a:rPr lang="en-US" dirty="0"/>
              <a:t>entailments</a:t>
            </a:r>
            <a:endParaRPr lang="en-AU" dirty="0"/>
          </a:p>
        </p:txBody>
      </p:sp>
      <p:sp>
        <p:nvSpPr>
          <p:cNvPr id="36" name="Flowchart: Document 51">
            <a:extLst>
              <a:ext uri="{FF2B5EF4-FFF2-40B4-BE49-F238E27FC236}">
                <a16:creationId xmlns:a16="http://schemas.microsoft.com/office/drawing/2014/main" id="{090A808C-1AD9-4445-811A-15CF0C6848AA}"/>
              </a:ext>
            </a:extLst>
          </p:cNvPr>
          <p:cNvSpPr/>
          <p:nvPr/>
        </p:nvSpPr>
        <p:spPr>
          <a:xfrm>
            <a:off x="2929320" y="5572092"/>
            <a:ext cx="1642438" cy="820949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SHACL Profile validation rules</a:t>
            </a:r>
            <a:endParaRPr lang="en-AU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931F393-908D-7141-9C8C-C658FF9417D1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1555906" y="3766456"/>
            <a:ext cx="318537" cy="180563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897E56B-357E-7248-83AD-296EE51ABA43}"/>
              </a:ext>
            </a:extLst>
          </p:cNvPr>
          <p:cNvCxnSpPr>
            <a:cxnSpLocks/>
            <a:stCxn id="36" idx="0"/>
            <a:endCxn id="13" idx="4"/>
          </p:cNvCxnSpPr>
          <p:nvPr/>
        </p:nvCxnSpPr>
        <p:spPr>
          <a:xfrm flipH="1" flipV="1">
            <a:off x="3720938" y="3766456"/>
            <a:ext cx="29601" cy="180563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109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E85C70-C455-5A46-B2B0-BD09DC5424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EA35AC-7143-1D4B-ABF2-B029D22C9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Automation using profiles</a:t>
            </a:r>
          </a:p>
        </p:txBody>
      </p:sp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8D28FE87-FAB6-3844-9CCA-F59B654CC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1435" y="5197060"/>
            <a:ext cx="1404494" cy="925286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7207D162-AEC3-334C-AEC5-CAA939C7E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34970" y="2225848"/>
            <a:ext cx="829417" cy="76561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D2D7B2A-73AD-4141-B231-57FC701FB585}"/>
              </a:ext>
            </a:extLst>
          </p:cNvPr>
          <p:cNvGrpSpPr/>
          <p:nvPr/>
        </p:nvGrpSpPr>
        <p:grpSpPr>
          <a:xfrm>
            <a:off x="250821" y="3523835"/>
            <a:ext cx="1445721" cy="1353918"/>
            <a:chOff x="153890" y="2231564"/>
            <a:chExt cx="1445721" cy="1353918"/>
          </a:xfrm>
        </p:grpSpPr>
        <p:pic>
          <p:nvPicPr>
            <p:cNvPr id="8" name="Picture 7" descr="Icon&#10;&#10;Description automatically generated">
              <a:extLst>
                <a:ext uri="{FF2B5EF4-FFF2-40B4-BE49-F238E27FC236}">
                  <a16:creationId xmlns:a16="http://schemas.microsoft.com/office/drawing/2014/main" id="{C05BBB1F-CC9E-1746-AA3B-FEE202B47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153890" y="2231565"/>
              <a:ext cx="625929" cy="625929"/>
            </a:xfrm>
            <a:prstGeom prst="rect">
              <a:avLst/>
            </a:prstGeom>
          </p:spPr>
        </p:pic>
        <p:pic>
          <p:nvPicPr>
            <p:cNvPr id="9" name="Picture 8" descr="Icon&#10;&#10;Description automatically generated">
              <a:extLst>
                <a:ext uri="{FF2B5EF4-FFF2-40B4-BE49-F238E27FC236}">
                  <a16:creationId xmlns:a16="http://schemas.microsoft.com/office/drawing/2014/main" id="{4BCAE7B4-B355-194C-B79A-984795E5C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660717" y="2959553"/>
              <a:ext cx="625929" cy="625929"/>
            </a:xfrm>
            <a:prstGeom prst="rect">
              <a:avLst/>
            </a:prstGeom>
          </p:spPr>
        </p:pic>
        <p:pic>
          <p:nvPicPr>
            <p:cNvPr id="10" name="Picture 9" descr="Icon&#10;&#10;Description automatically generated">
              <a:extLst>
                <a:ext uri="{FF2B5EF4-FFF2-40B4-BE49-F238E27FC236}">
                  <a16:creationId xmlns:a16="http://schemas.microsoft.com/office/drawing/2014/main" id="{C5D99980-65AC-8246-917C-4CCBCA8C1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973682" y="2231564"/>
              <a:ext cx="625929" cy="625929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19579CE-1663-954A-9277-94573058D6EE}"/>
                </a:ext>
              </a:extLst>
            </p:cNvPr>
            <p:cNvCxnSpPr>
              <a:cxnSpLocks/>
              <a:stCxn id="8" idx="2"/>
              <a:endCxn id="9" idx="1"/>
            </p:cNvCxnSpPr>
            <p:nvPr/>
          </p:nvCxnSpPr>
          <p:spPr>
            <a:xfrm>
              <a:off x="466855" y="2857494"/>
              <a:ext cx="193862" cy="4150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6F0FF31-CEBF-4B49-80A0-A8387B024B0F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>
            <a:xfrm flipV="1">
              <a:off x="779819" y="2544529"/>
              <a:ext cx="19386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82B2542-2757-9E47-88A2-C1671D7308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84409" y="1199664"/>
            <a:ext cx="2953701" cy="15416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6E2F5FF-6B49-D94E-9638-5A891656F415}"/>
              </a:ext>
            </a:extLst>
          </p:cNvPr>
          <p:cNvSpPr/>
          <p:nvPr/>
        </p:nvSpPr>
        <p:spPr>
          <a:xfrm>
            <a:off x="10114318" y="3001781"/>
            <a:ext cx="111034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UI profile</a:t>
            </a:r>
            <a:endParaRPr lang="en-A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7A822C-B56B-2A4A-8C04-212A56277232}"/>
              </a:ext>
            </a:extLst>
          </p:cNvPr>
          <p:cNvSpPr/>
          <p:nvPr/>
        </p:nvSpPr>
        <p:spPr>
          <a:xfrm>
            <a:off x="5702145" y="1588132"/>
            <a:ext cx="182757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OGC NA profile</a:t>
            </a:r>
          </a:p>
          <a:p>
            <a:pPr algn="ctr"/>
            <a:r>
              <a:rPr lang="en-US" dirty="0"/>
              <a:t>(governance metadata)</a:t>
            </a:r>
            <a:endParaRPr lang="en-AU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A98244-8657-E243-82E1-C2291F6257B4}"/>
              </a:ext>
            </a:extLst>
          </p:cNvPr>
          <p:cNvSpPr/>
          <p:nvPr/>
        </p:nvSpPr>
        <p:spPr>
          <a:xfrm>
            <a:off x="5932717" y="2999474"/>
            <a:ext cx="126396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Basic SKOS</a:t>
            </a:r>
            <a:endParaRPr lang="en-AU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349F59-C51B-D347-AA00-904D7A5756F7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1364387" y="2608656"/>
            <a:ext cx="4568330" cy="848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B800F14-EA2F-EF48-8392-0ABFC04A65A5}"/>
              </a:ext>
            </a:extLst>
          </p:cNvPr>
          <p:cNvSpPr/>
          <p:nvPr/>
        </p:nvSpPr>
        <p:spPr>
          <a:xfrm>
            <a:off x="8189346" y="3001781"/>
            <a:ext cx="111034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OGC SKOS profile</a:t>
            </a:r>
            <a:endParaRPr lang="en-AU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451C82E-A41D-374F-93FE-8DAB76C41EC8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7196681" y="3456674"/>
            <a:ext cx="992665" cy="2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82D9E45-CA19-4545-A8CD-828E49D71EAC}"/>
              </a:ext>
            </a:extLst>
          </p:cNvPr>
          <p:cNvCxnSpPr>
            <a:cxnSpLocks/>
            <a:stCxn id="18" idx="3"/>
            <a:endCxn id="14" idx="1"/>
          </p:cNvCxnSpPr>
          <p:nvPr/>
        </p:nvCxnSpPr>
        <p:spPr>
          <a:xfrm>
            <a:off x="9299689" y="3458981"/>
            <a:ext cx="8146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2FACF7F-CD9A-0F49-890C-233CA45461AD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>
            <a:off x="7529723" y="2045332"/>
            <a:ext cx="659623" cy="1413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CD9CF60-3A1A-6A40-BFA7-7709151E03B8}"/>
              </a:ext>
            </a:extLst>
          </p:cNvPr>
          <p:cNvSpPr/>
          <p:nvPr/>
        </p:nvSpPr>
        <p:spPr>
          <a:xfrm>
            <a:off x="2702212" y="3390734"/>
            <a:ext cx="126396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ModSpec</a:t>
            </a:r>
            <a:endParaRPr lang="en-AU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0506F0E-DA32-9747-A7FA-482F3078324D}"/>
              </a:ext>
            </a:extLst>
          </p:cNvPr>
          <p:cNvCxnSpPr>
            <a:cxnSpLocks/>
            <a:stCxn id="10" idx="3"/>
            <a:endCxn id="22" idx="1"/>
          </p:cNvCxnSpPr>
          <p:nvPr/>
        </p:nvCxnSpPr>
        <p:spPr>
          <a:xfrm>
            <a:off x="1696542" y="3836800"/>
            <a:ext cx="1005670" cy="11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D9723F5-75A1-F54B-A497-C0C56F09DB73}"/>
              </a:ext>
            </a:extLst>
          </p:cNvPr>
          <p:cNvCxnSpPr>
            <a:cxnSpLocks/>
            <a:stCxn id="22" idx="3"/>
            <a:endCxn id="16" idx="1"/>
          </p:cNvCxnSpPr>
          <p:nvPr/>
        </p:nvCxnSpPr>
        <p:spPr>
          <a:xfrm flipV="1">
            <a:off x="3966176" y="3456674"/>
            <a:ext cx="1966541" cy="391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CC96695-D6F9-6444-882A-DBDA4F673E2B}"/>
              </a:ext>
            </a:extLst>
          </p:cNvPr>
          <p:cNvSpPr/>
          <p:nvPr/>
        </p:nvSpPr>
        <p:spPr>
          <a:xfrm>
            <a:off x="10115947" y="4044133"/>
            <a:ext cx="111034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readable</a:t>
            </a:r>
            <a:endParaRPr lang="en-AU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50D5C78-BB18-2D46-AD71-782A4BA40F5B}"/>
              </a:ext>
            </a:extLst>
          </p:cNvPr>
          <p:cNvCxnSpPr>
            <a:cxnSpLocks/>
            <a:stCxn id="18" idx="3"/>
            <a:endCxn id="25" idx="1"/>
          </p:cNvCxnSpPr>
          <p:nvPr/>
        </p:nvCxnSpPr>
        <p:spPr>
          <a:xfrm>
            <a:off x="9299689" y="3458981"/>
            <a:ext cx="816258" cy="1042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633F5A8-5B03-064E-B06E-0E08BB13EC2B}"/>
              </a:ext>
            </a:extLst>
          </p:cNvPr>
          <p:cNvSpPr/>
          <p:nvPr/>
        </p:nvSpPr>
        <p:spPr>
          <a:xfrm>
            <a:off x="2770715" y="5153595"/>
            <a:ext cx="126396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OWL</a:t>
            </a:r>
            <a:endParaRPr lang="en-AU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5035FF7-869C-054D-89D7-A0607AE934E9}"/>
              </a:ext>
            </a:extLst>
          </p:cNvPr>
          <p:cNvCxnSpPr>
            <a:cxnSpLocks/>
            <a:stCxn id="5" idx="3"/>
            <a:endCxn id="27" idx="1"/>
          </p:cNvCxnSpPr>
          <p:nvPr/>
        </p:nvCxnSpPr>
        <p:spPr>
          <a:xfrm flipV="1">
            <a:off x="1675929" y="5610795"/>
            <a:ext cx="1094786" cy="48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DB9EE02-FD30-BA42-A186-E426BCDD536A}"/>
              </a:ext>
            </a:extLst>
          </p:cNvPr>
          <p:cNvSpPr/>
          <p:nvPr/>
        </p:nvSpPr>
        <p:spPr>
          <a:xfrm>
            <a:off x="4779707" y="5153595"/>
            <a:ext cx="202386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Model (19109 Application Schema)</a:t>
            </a:r>
            <a:endParaRPr lang="en-AU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8DC06D-4248-1248-A813-DFEB4021FD40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4034679" y="5610795"/>
            <a:ext cx="7450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741808-E28D-5240-8583-0E81DD63F9E1}"/>
              </a:ext>
            </a:extLst>
          </p:cNvPr>
          <p:cNvCxnSpPr>
            <a:cxnSpLocks/>
            <a:stCxn id="29" idx="0"/>
            <a:endCxn id="16" idx="2"/>
          </p:cNvCxnSpPr>
          <p:nvPr/>
        </p:nvCxnSpPr>
        <p:spPr>
          <a:xfrm flipV="1">
            <a:off x="5791639" y="3913874"/>
            <a:ext cx="773060" cy="1239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8D86EF5-1C05-C449-B5FB-0657B960DDDC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1070613" y="2884714"/>
            <a:ext cx="312965" cy="63912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D649B4C-E4DE-4D48-929D-18E6BF800EF8}"/>
              </a:ext>
            </a:extLst>
          </p:cNvPr>
          <p:cNvSpPr txBox="1"/>
          <p:nvPr/>
        </p:nvSpPr>
        <p:spPr>
          <a:xfrm>
            <a:off x="357805" y="929911"/>
            <a:ext cx="2953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Domains</a:t>
            </a:r>
          </a:p>
          <a:p>
            <a:pPr lvl="1"/>
            <a:r>
              <a:rPr lang="en-US" i="1" dirty="0"/>
              <a:t>(directories under GIT  matching URI path roots.)</a:t>
            </a:r>
            <a:endParaRPr lang="en-AU" i="1" dirty="0"/>
          </a:p>
        </p:txBody>
      </p:sp>
    </p:spTree>
    <p:extLst>
      <p:ext uri="{BB962C8B-B14F-4D97-AF65-F5344CB8AC3E}">
        <p14:creationId xmlns:p14="http://schemas.microsoft.com/office/powerpoint/2010/main" val="2775500761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3135</TotalTime>
  <Words>652</Words>
  <Application>Microsoft Macintosh PowerPoint</Application>
  <PresentationFormat>Widescreen</PresentationFormat>
  <Paragraphs>108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Introduction</vt:lpstr>
      <vt:lpstr>Purpose of the OGC Naming Authority</vt:lpstr>
      <vt:lpstr>Types of Resources in the Registers</vt:lpstr>
      <vt:lpstr>Registration Process</vt:lpstr>
      <vt:lpstr>Where to Submit Proposals</vt:lpstr>
      <vt:lpstr>An Introduction to the OGC Definitions Server</vt:lpstr>
      <vt:lpstr>Improved Automation</vt:lpstr>
      <vt:lpstr>Improved Automation using profiles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Gobe Hobona</cp:lastModifiedBy>
  <cp:revision>263</cp:revision>
  <dcterms:created xsi:type="dcterms:W3CDTF">2020-04-17T22:01:33Z</dcterms:created>
  <dcterms:modified xsi:type="dcterms:W3CDTF">2021-07-22T11:01:49Z</dcterms:modified>
</cp:coreProperties>
</file>